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6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57" r:id="rId19"/>
    <p:sldId id="273" r:id="rId20"/>
    <p:sldId id="274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7FFA-120E-7E40-8DB6-5F978FFC3789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F3F6-1427-1145-8D44-EA7DD572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20E94-B4D3-0947-9775-5AA7C77F8AE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A440-F2D2-9E48-B553-B0BE1B99E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A440-F2D2-9E48-B553-B0BE1B99EB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E22A5ABB-1D92-7A4C-AB46-495A98F9CA5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23B5A3-FAE9-8C44-A410-0EFC2F44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Document1!OLE_LINK1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610800" y="604093"/>
          <a:ext cx="5389984" cy="554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Document" r:id="rId3" imgW="5486400" imgH="8178800" progId="Word.Document.12">
                  <p:link updateAutomatic="1"/>
                </p:oleObj>
              </mc:Choice>
              <mc:Fallback>
                <p:oleObj name="Document" r:id="rId3" imgW="5486400" imgH="8178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800" y="604093"/>
                        <a:ext cx="5389984" cy="5545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2662235" cy="39274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6"/>
          </a:xfrm>
        </p:spPr>
        <p:txBody>
          <a:bodyPr>
            <a:normAutofit fontScale="77500" lnSpcReduction="20000"/>
          </a:bodyPr>
          <a:lstStyle/>
          <a:p>
            <a:r>
              <a:rPr lang="en-US" sz="4800" baseline="30000" dirty="0" smtClean="0">
                <a:cs typeface="Chalkboard"/>
              </a:rPr>
              <a:t>Pausing/timing</a:t>
            </a:r>
          </a:p>
          <a:p>
            <a:r>
              <a:rPr lang="en-US" sz="4800" baseline="30000" dirty="0" smtClean="0">
                <a:cs typeface="Chalkboard"/>
              </a:rPr>
              <a:t>Risks </a:t>
            </a:r>
            <a:r>
              <a:rPr lang="en-US" sz="3200" baseline="30000" dirty="0" smtClean="0">
                <a:cs typeface="Chalkboard"/>
              </a:rPr>
              <a:t>(take them)</a:t>
            </a:r>
          </a:p>
          <a:p>
            <a:r>
              <a:rPr lang="en-US" sz="4800" baseline="30000" dirty="0" smtClean="0">
                <a:cs typeface="Chalkboard"/>
              </a:rPr>
              <a:t>Innovation</a:t>
            </a:r>
          </a:p>
          <a:p>
            <a:r>
              <a:rPr lang="en-US" sz="4800" baseline="30000" dirty="0" smtClean="0">
                <a:cs typeface="Chalkboard"/>
              </a:rPr>
              <a:t>Non-</a:t>
            </a:r>
            <a:r>
              <a:rPr lang="en-US" sz="4800" baseline="30000" dirty="0" err="1" smtClean="0">
                <a:cs typeface="Chalkboard"/>
              </a:rPr>
              <a:t>verbals</a:t>
            </a:r>
            <a:endParaRPr lang="en-US" sz="4800" baseline="30000" dirty="0" smtClean="0">
              <a:cs typeface="Chalkboard"/>
            </a:endParaRPr>
          </a:p>
          <a:p>
            <a:r>
              <a:rPr lang="en-US" sz="4800" baseline="30000" dirty="0" smtClean="0">
                <a:cs typeface="Chalkboard"/>
              </a:rPr>
              <a:t>Choreography</a:t>
            </a:r>
          </a:p>
          <a:p>
            <a:r>
              <a:rPr lang="en-US" sz="4800" baseline="30000" dirty="0" smtClean="0">
                <a:cs typeface="Chalkboard"/>
              </a:rPr>
              <a:t>Expressions</a:t>
            </a:r>
          </a:p>
          <a:p>
            <a:r>
              <a:rPr lang="en-US" sz="4800" baseline="30000" dirty="0" smtClean="0">
                <a:cs typeface="Chalkboard"/>
              </a:rPr>
              <a:t>Snaps</a:t>
            </a:r>
            <a:endParaRPr lang="en-US" sz="4800" baseline="30000" dirty="0"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58" y="1784327"/>
            <a:ext cx="3370416" cy="458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38" y="-185875"/>
            <a:ext cx="7780821" cy="1584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a punch line or accentuate the humor.</a:t>
            </a:r>
          </a:p>
          <a:p>
            <a:r>
              <a:rPr lang="en-US" dirty="0" smtClean="0"/>
              <a:t>To create suspense, drama, or to pull your audience in</a:t>
            </a:r>
          </a:p>
          <a:p>
            <a:r>
              <a:rPr lang="en-US" dirty="0" smtClean="0"/>
              <a:t>As an opportunity to have your audience’s attention directed to a key facial expression, gesture, or posture.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113" y="1778556"/>
            <a:ext cx="30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strategic placed pauses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52" y="1778556"/>
            <a:ext cx="3510286" cy="4296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4415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Pausing/Timing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Don’t be afraid of silence!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sz="2000" dirty="0" smtClean="0"/>
              <a:t>Break Outside of Your Comfort Zone or Go Big or Go Home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240221"/>
            <a:ext cx="3566160" cy="38351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deliberate. Commit to a gesture or action.</a:t>
            </a:r>
          </a:p>
          <a:p>
            <a:r>
              <a:rPr lang="en-US" dirty="0" smtClean="0"/>
              <a:t>Lift and lay </a:t>
            </a:r>
          </a:p>
          <a:p>
            <a:r>
              <a:rPr lang="en-US" dirty="0" smtClean="0"/>
              <a:t>Every movement in your performance should be planned, practiced, and purposeful.</a:t>
            </a:r>
          </a:p>
          <a:p>
            <a:r>
              <a:rPr lang="en-US" dirty="0" smtClean="0"/>
              <a:t>Make sure others can clearly understand your movements.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 a focal point for each character.</a:t>
            </a:r>
          </a:p>
          <a:p>
            <a:r>
              <a:rPr lang="en-US" dirty="0" smtClean="0"/>
              <a:t>If playing multiple characters, use different heights and postures, playing to the width of your audience.</a:t>
            </a:r>
          </a:p>
          <a:p>
            <a:r>
              <a:rPr lang="en-US" dirty="0" smtClean="0"/>
              <a:t>Be convincing in the emotional expression of your face, specifically your eyes.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82" y="1778556"/>
            <a:ext cx="151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Gestures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7913" y="1686223"/>
            <a:ext cx="201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Focal Points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" y="1584008"/>
            <a:ext cx="8255350" cy="50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Verbals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785" y="1945076"/>
            <a:ext cx="7926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Use noises and other non-</a:t>
            </a:r>
            <a:r>
              <a:rPr lang="en-US" sz="2400" dirty="0" err="1"/>
              <a:t>verbals</a:t>
            </a:r>
            <a:r>
              <a:rPr lang="en-US" sz="2400" dirty="0"/>
              <a:t> to create sound effects and  atmosphere.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Vary </a:t>
            </a:r>
            <a:r>
              <a:rPr lang="en-US" sz="2400" dirty="0"/>
              <a:t>your pacing and volume and intensity throughout your interpretation to emotionally move your audience through the piece with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Choreography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305" y="1584009"/>
            <a:ext cx="88806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Choreography is vitally important to the memorized </a:t>
            </a:r>
            <a:r>
              <a:rPr lang="en-US" sz="2400" dirty="0" err="1" smtClean="0">
                <a:latin typeface="Chalkboard"/>
                <a:cs typeface="Chalkboard"/>
              </a:rPr>
              <a:t>interp</a:t>
            </a:r>
            <a:r>
              <a:rPr lang="en-US" sz="2400" dirty="0" smtClean="0">
                <a:latin typeface="Chalkboard"/>
                <a:cs typeface="Chalkboard"/>
              </a:rPr>
              <a:t> events. </a:t>
            </a:r>
            <a:r>
              <a:rPr lang="en-US" sz="2400" dirty="0" smtClean="0">
                <a:latin typeface="Cracked"/>
                <a:cs typeface="Cracked"/>
              </a:rPr>
              <a:t>Break the mold. </a:t>
            </a:r>
            <a:r>
              <a:rPr lang="en-US" sz="2400" dirty="0">
                <a:latin typeface="Cracked"/>
                <a:cs typeface="Cracked"/>
              </a:rPr>
              <a:t> </a:t>
            </a:r>
            <a:r>
              <a:rPr lang="en-US" sz="2400" dirty="0" smtClean="0">
                <a:latin typeface="Brush Script MT"/>
                <a:cs typeface="Brush Script MT"/>
              </a:rPr>
              <a:t>This is where true innovation comes into </a:t>
            </a:r>
            <a:r>
              <a:rPr lang="en-US" sz="2400" dirty="0" err="1" smtClean="0">
                <a:latin typeface="Brush Script MT"/>
                <a:cs typeface="Brush Script MT"/>
              </a:rPr>
              <a:t>play.</a:t>
            </a:r>
            <a:r>
              <a:rPr lang="en-US" sz="2400" dirty="0" err="1" smtClean="0">
                <a:latin typeface="Handwriting - Dakota"/>
                <a:cs typeface="Handwriting - Dakota"/>
              </a:rPr>
              <a:t>Think</a:t>
            </a:r>
            <a:r>
              <a:rPr lang="en-US" sz="2400" dirty="0" smtClean="0">
                <a:latin typeface="Handwriting - Dakota"/>
                <a:cs typeface="Handwriting - Dakota"/>
              </a:rPr>
              <a:t>: How can I use my face, voice and body to bring this scene to life.</a:t>
            </a:r>
          </a:p>
          <a:p>
            <a:r>
              <a:rPr lang="en-US" sz="2800" dirty="0" smtClean="0"/>
              <a:t>That being said, here are some basic guidelines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Should be off script prior to choreography.</a:t>
            </a:r>
          </a:p>
          <a:p>
            <a:pPr>
              <a:buFont typeface="Arial"/>
              <a:buChar char="•"/>
            </a:pPr>
            <a:r>
              <a:rPr lang="en-US" dirty="0" smtClean="0"/>
              <a:t>Make sure that your audience can see you. Avoid sitting down.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duo, no touching or looking at one another during actual piece, you may do so in introduction.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Be creative in your use of height, focal points, direction, and indirect interaction with partner.</a:t>
            </a:r>
          </a:p>
          <a:p>
            <a:pPr>
              <a:buFont typeface="Arial"/>
              <a:buChar char="•"/>
            </a:pPr>
            <a:r>
              <a:rPr lang="en-US" dirty="0" smtClean="0"/>
              <a:t> Use consistent and deliberate gestures and pantomiming.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duo, play off of partner’s reactions.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3" y="3097911"/>
            <a:ext cx="7345362" cy="2970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71722" y="1920705"/>
            <a:ext cx="996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 image is worth a thousand words.</a:t>
            </a:r>
          </a:p>
          <a:p>
            <a:pPr algn="ctr"/>
            <a:r>
              <a:rPr lang="en-US" sz="3600" dirty="0" smtClean="0"/>
              <a:t>Make each one count!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 and General Delivery Tips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073" y="2013640"/>
            <a:ext cx="7899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Hula Hoop – perimeter of character zone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Try not to move feet for character changes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Give each character his due.  Don’t switch too early or too late. Work on timing of snaps.  Either do a crisp snap or seamless meld from one character to another, aka: “morph”.  Whichever you choose, be consistent throughout.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Generally, no bow (there are different schools of thought on this).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same is true for the step forward, step back. Some judges like it, some do not.  Do what feels most natural to you.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10-15 seconds of dull eyes </a:t>
            </a:r>
            <a:r>
              <a:rPr lang="en-US" sz="2000" dirty="0"/>
              <a:t>o</a:t>
            </a:r>
            <a:r>
              <a:rPr lang="en-US" sz="2000" dirty="0" smtClean="0"/>
              <a:t>r closed eyes before you snap to life and begin your piece. </a:t>
            </a:r>
          </a:p>
          <a:p>
            <a:r>
              <a:rPr lang="en-US" sz="2000" i="1" dirty="0" smtClean="0"/>
              <a:t> </a:t>
            </a:r>
          </a:p>
          <a:p>
            <a:r>
              <a:rPr lang="en-US" sz="2000" i="1" dirty="0" smtClean="0"/>
              <a:t>Think of the effectiveness of a closed curtain before the beginning of a play.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57657" y="1874236"/>
            <a:ext cx="3056702" cy="4569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 a theme into a complete statement, or even an assertion.  No one-word themes.</a:t>
            </a:r>
          </a:p>
          <a:p>
            <a:r>
              <a:rPr lang="en-US" dirty="0" smtClean="0"/>
              <a:t>Run the emotional spectrum with your selections.</a:t>
            </a:r>
          </a:p>
          <a:p>
            <a:r>
              <a:rPr lang="en-US" dirty="0" smtClean="0"/>
              <a:t>Use your voice for the intro and transitions - professional tone.</a:t>
            </a:r>
          </a:p>
          <a:p>
            <a:r>
              <a:rPr lang="en-US" dirty="0" smtClean="0"/>
              <a:t>Bring each poem to life with a different voice.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" y="2133601"/>
            <a:ext cx="3901310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35" y="1870819"/>
            <a:ext cx="6681140" cy="257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4336" y="4801762"/>
            <a:ext cx="668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this event is not memorized, it is more challenging </a:t>
            </a:r>
          </a:p>
          <a:p>
            <a:r>
              <a:rPr lang="en-US" dirty="0" smtClean="0"/>
              <a:t>than HI, DI and Duo in the sense that you may only use two of your tools: your face and voice.  Your gestures and body movement are quite limited.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Interpretive Events</a:t>
            </a:r>
            <a:br>
              <a:rPr lang="en-US" dirty="0" smtClean="0"/>
            </a:br>
            <a:r>
              <a:rPr lang="en-US" sz="2400" dirty="0" smtClean="0"/>
              <a:t>Humorous, Dramatic, Duo, Poetry, Prose, LIBELL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905217"/>
            <a:ext cx="7345362" cy="433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Teaser, then introduction</a:t>
            </a:r>
          </a:p>
          <a:p>
            <a:pPr lvl="1"/>
            <a:r>
              <a:rPr lang="en-US" dirty="0" smtClean="0"/>
              <a:t>Gives your audience a taste of your piece, like a movie trailer.</a:t>
            </a:r>
          </a:p>
          <a:p>
            <a:pPr lvl="1"/>
            <a:r>
              <a:rPr lang="en-US" dirty="0" smtClean="0"/>
              <a:t>Catches their attention, engages them, because it throws them immediately into the world of your character.</a:t>
            </a:r>
          </a:p>
          <a:p>
            <a:pPr lvl="1"/>
            <a:r>
              <a:rPr lang="en-US" dirty="0" smtClean="0"/>
              <a:t>Sets tone of your piece; puts audience in the appropriate mood and to listen.</a:t>
            </a:r>
          </a:p>
          <a:p>
            <a:r>
              <a:rPr lang="en-US" dirty="0" smtClean="0"/>
              <a:t>Begin with actual introduction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958" y="1584008"/>
            <a:ext cx="435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 Ways to Begin an </a:t>
            </a:r>
            <a:r>
              <a:rPr lang="en-US" sz="2400" b="1" dirty="0" err="1" smtClean="0"/>
              <a:t>Interp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Construct An Introduction for </a:t>
            </a:r>
            <a:r>
              <a:rPr lang="en-US" dirty="0" err="1" smtClean="0"/>
              <a:t>Interp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Give audience a sense of your piece, by establishing characters and setting; enough explanation so audience knows where they are.</a:t>
            </a:r>
          </a:p>
          <a:p>
            <a:r>
              <a:rPr lang="en-US" dirty="0" smtClean="0"/>
              <a:t>Be used to establish theme, message, or universal connection to your audience.</a:t>
            </a:r>
          </a:p>
          <a:p>
            <a:r>
              <a:rPr lang="en-US" dirty="0" smtClean="0"/>
              <a:t>Can be funny where appropriate</a:t>
            </a:r>
          </a:p>
          <a:p>
            <a:r>
              <a:rPr lang="en-US" dirty="0" smtClean="0"/>
              <a:t>Have author and title worked into the last line.</a:t>
            </a:r>
          </a:p>
          <a:p>
            <a:r>
              <a:rPr lang="en-US" dirty="0" smtClean="0"/>
              <a:t>Use specific, well-chosen, sophisticated diction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Used to describe characters; the description should not have to be stated, but witnessed in your performance.</a:t>
            </a:r>
          </a:p>
          <a:p>
            <a:r>
              <a:rPr lang="en-US" dirty="0" smtClean="0"/>
              <a:t>Longer than 45 seconds/150 words.</a:t>
            </a:r>
          </a:p>
          <a:p>
            <a:r>
              <a:rPr lang="en-US" dirty="0" smtClean="0"/>
              <a:t>Underestimated or underutilized because of time.</a:t>
            </a:r>
          </a:p>
          <a:p>
            <a:r>
              <a:rPr lang="en-US" dirty="0" smtClean="0"/>
              <a:t>Verbose or repetitive</a:t>
            </a:r>
          </a:p>
          <a:p>
            <a:r>
              <a:rPr lang="en-US" dirty="0" smtClean="0"/>
              <a:t>Vague</a:t>
            </a:r>
          </a:p>
          <a:p>
            <a:r>
              <a:rPr lang="en-US" dirty="0" smtClean="0"/>
              <a:t>Impersonal</a:t>
            </a:r>
          </a:p>
          <a:p>
            <a:r>
              <a:rPr lang="en-US" dirty="0" smtClean="0"/>
              <a:t>Read off a script!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5915" y="1778556"/>
            <a:ext cx="219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Intro Should…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4496" y="1751528"/>
            <a:ext cx="296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Intro Should Not Be…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951833"/>
          </a:xfrm>
        </p:spPr>
        <p:txBody>
          <a:bodyPr/>
          <a:lstStyle/>
          <a:p>
            <a:r>
              <a:rPr lang="en-US" sz="1400" dirty="0" smtClean="0"/>
              <a:t>Practice! 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00113" y="3134567"/>
            <a:ext cx="7345362" cy="753312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 smtClean="0"/>
              <a:t>Practice!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1423" y="2509308"/>
            <a:ext cx="1581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Practice!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69415" y="4352565"/>
            <a:ext cx="3776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Practice!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1734708" y="123916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Then…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87" y="650561"/>
            <a:ext cx="6148231" cy="329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41" y="4197669"/>
            <a:ext cx="72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watch others who have perfected the art of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70742" y="4659334"/>
            <a:ext cx="6488976" cy="198568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8800" dirty="0" smtClean="0"/>
              <a:t>Oral Interpretation</a:t>
            </a: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Interp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Memorized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Length. There is no minimum time limit; contestants shall speak no more than 10 minutes.</a:t>
            </a:r>
          </a:p>
          <a:p>
            <a:r>
              <a:rPr lang="en-US" sz="1600" dirty="0" smtClean="0"/>
              <a:t> Introduction. Each speaker shall appropriately introduce the material. The title and author of the selection must be given.</a:t>
            </a:r>
          </a:p>
          <a:p>
            <a:r>
              <a:rPr lang="en-US" sz="1600" dirty="0" smtClean="0"/>
              <a:t> Presentation. The materials are to be memorized. Physical objects, props or costumes are not allowed.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Scripted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Length. There is no minimum time limit; contestants shall speak no more than eight minutes with a 30‐second period of grace including the introduction and reading</a:t>
            </a:r>
            <a:r>
              <a:rPr lang="en-US" dirty="0" smtClean="0"/>
              <a:t>.</a:t>
            </a:r>
          </a:p>
          <a:p>
            <a:r>
              <a:rPr lang="en-US" sz="1730" dirty="0" smtClean="0"/>
              <a:t> Introduction. Each reader shall appropriately introduce the reading. Introductions should be memorized or delivered extemporaneously.</a:t>
            </a:r>
          </a:p>
          <a:p>
            <a:r>
              <a:rPr lang="en-US" sz="1800" dirty="0" smtClean="0"/>
              <a:t> Presentation. The materials are to be read from a manuscript or printed page.</a:t>
            </a:r>
            <a:endParaRPr lang="en-US" sz="173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113" y="-325281"/>
            <a:ext cx="7345362" cy="190928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Scripts Rules </a:t>
            </a:r>
            <a:br>
              <a:rPr lang="en-US" dirty="0" smtClean="0"/>
            </a:br>
            <a:r>
              <a:rPr lang="en-US" sz="2000" dirty="0" smtClean="0"/>
              <a:t>Taken from the OSAA Speech Handbook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00113" y="1584008"/>
            <a:ext cx="7773425" cy="3883114"/>
          </a:xfrm>
        </p:spPr>
        <p:txBody>
          <a:bodyPr wrap="square" anchor="t">
            <a:spAutoFit/>
          </a:bodyPr>
          <a:lstStyle/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 </a:t>
            </a:r>
            <a:r>
              <a:rPr lang="en-US" sz="1400" b="1" dirty="0" smtClean="0"/>
              <a:t>Materials. Selections must be cuttings from a single work of literature – from one short story or one play, or one novel, or one or more poems – as described below:</a:t>
            </a:r>
          </a:p>
          <a:p>
            <a:pPr>
              <a:buNone/>
            </a:pPr>
            <a:r>
              <a:rPr lang="en-US" sz="1200" b="1" dirty="0" smtClean="0"/>
              <a:t> 		(a) Print Publications: includes novels, short stories, plays or poetry, published in print.</a:t>
            </a:r>
          </a:p>
          <a:p>
            <a:pPr>
              <a:buNone/>
            </a:pPr>
            <a:r>
              <a:rPr lang="en-US" sz="1200" b="1" dirty="0" smtClean="0"/>
              <a:t> 		(</a:t>
            </a:r>
            <a:r>
              <a:rPr lang="en-US" sz="1200" b="1" dirty="0" err="1" smtClean="0"/>
              <a:t>b</a:t>
            </a:r>
            <a:r>
              <a:rPr lang="en-US" sz="1200" b="1" dirty="0" smtClean="0"/>
              <a:t>) Digital (Online) Publications: material is only allowed from pre‐approved online</a:t>
            </a:r>
          </a:p>
          <a:p>
            <a:pPr>
              <a:buNone/>
            </a:pPr>
            <a:r>
              <a:rPr lang="en-US" sz="1200" b="1" dirty="0" smtClean="0"/>
              <a:t>		publishing sources for the current school year per the official publication of National</a:t>
            </a:r>
          </a:p>
          <a:p>
            <a:pPr>
              <a:buNone/>
            </a:pPr>
            <a:r>
              <a:rPr lang="en-US" sz="1200" b="1" dirty="0" smtClean="0"/>
              <a:t>		Forensic League rules. Monologues are allowed.</a:t>
            </a:r>
          </a:p>
          <a:p>
            <a:pPr lvl="2">
              <a:buNone/>
            </a:pPr>
            <a:r>
              <a:rPr lang="en-US" sz="1200" b="1" dirty="0" smtClean="0"/>
              <a:t>	 (</a:t>
            </a:r>
            <a:r>
              <a:rPr lang="en-US" sz="1200" b="1" dirty="0" err="1" smtClean="0"/>
              <a:t>c</a:t>
            </a:r>
            <a:r>
              <a:rPr lang="en-US" sz="1200" b="1" dirty="0" smtClean="0"/>
              <a:t>) Prohibited Material: not published in print or allowable online material per above,</a:t>
            </a:r>
          </a:p>
          <a:p>
            <a:pPr lvl="2">
              <a:buNone/>
            </a:pPr>
            <a:r>
              <a:rPr lang="en-US" sz="1200" b="1" dirty="0" smtClean="0"/>
              <a:t>	  including:   </a:t>
            </a:r>
          </a:p>
          <a:p>
            <a:pPr lvl="2">
              <a:buNone/>
            </a:pPr>
            <a:r>
              <a:rPr lang="en-US" sz="1200" b="1" dirty="0" smtClean="0"/>
              <a:t>		 (1) Recorded material (videotape, DVDs, audio tape, CDs, MP3s or phonograph recordings).  	 (2) Original material published in a high school publication such as a newspaper,  literary       magazine, or yearbook.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Kissing Frogs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aka: Choosing the Right Script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1299"/>
            <a:ext cx="7345363" cy="4284222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en-US" dirty="0" smtClean="0"/>
              <a:t>Like a good relationship, don’t settle!</a:t>
            </a:r>
          </a:p>
          <a:p>
            <a:pPr algn="r">
              <a:buNone/>
            </a:pPr>
            <a:r>
              <a:rPr lang="en-US" dirty="0" smtClean="0"/>
              <a:t>Read…. a lot… No, I mean it!</a:t>
            </a:r>
          </a:p>
          <a:p>
            <a:pPr algn="r">
              <a:buNone/>
            </a:pPr>
            <a:r>
              <a:rPr lang="en-US" dirty="0" smtClean="0"/>
              <a:t>Know your impersonation abilities</a:t>
            </a:r>
          </a:p>
          <a:p>
            <a:pPr algn="r">
              <a:buNone/>
            </a:pPr>
            <a:r>
              <a:rPr lang="en-US" dirty="0" smtClean="0"/>
              <a:t>And limitations </a:t>
            </a:r>
          </a:p>
          <a:p>
            <a:pPr algn="r">
              <a:buNone/>
            </a:pPr>
            <a:r>
              <a:rPr lang="en-US" dirty="0" smtClean="0"/>
              <a:t>(voices, accents, vocal range)</a:t>
            </a:r>
          </a:p>
          <a:p>
            <a:pPr algn="r">
              <a:buNone/>
            </a:pPr>
            <a:r>
              <a:rPr lang="en-US" dirty="0" smtClean="0"/>
              <a:t>Don’t listen to </a:t>
            </a:r>
            <a:r>
              <a:rPr lang="en-US" dirty="0" err="1" smtClean="0"/>
              <a:t>interpers</a:t>
            </a:r>
            <a:r>
              <a:rPr lang="en-US" dirty="0" smtClean="0"/>
              <a:t> who tell you </a:t>
            </a:r>
          </a:p>
          <a:p>
            <a:pPr algn="r">
              <a:buNone/>
            </a:pPr>
            <a:r>
              <a:rPr lang="en-US" dirty="0" smtClean="0"/>
              <a:t>NOT to do a particular script  </a:t>
            </a:r>
          </a:p>
          <a:p>
            <a:pPr algn="r">
              <a:buNone/>
            </a:pPr>
            <a:r>
              <a:rPr lang="en-US" sz="2118" dirty="0" smtClean="0"/>
              <a:t>Because they’ve seen it done before.  </a:t>
            </a:r>
          </a:p>
          <a:p>
            <a:pPr algn="r">
              <a:buNone/>
            </a:pPr>
            <a:r>
              <a:rPr lang="en-US" sz="2118" dirty="0" smtClean="0"/>
              <a:t>It’s your interpretation that makes the piece fresh!    </a:t>
            </a:r>
            <a:endParaRPr lang="en-US" sz="2118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6" y="1781299"/>
            <a:ext cx="2694992" cy="31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a Good-fit Script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Humorous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 something makes you laugh, because if you can visualize the humor, you can imitate it.</a:t>
            </a:r>
          </a:p>
          <a:p>
            <a:r>
              <a:rPr lang="en-US" dirty="0" smtClean="0"/>
              <a:t>Multiple characters show off a wider range of  interpretive talents.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Dramatic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Find something that makes you cry…or want to</a:t>
            </a:r>
          </a:p>
          <a:p>
            <a:r>
              <a:rPr lang="en-US" dirty="0" smtClean="0"/>
              <a:t>Single character scripts, or long monologues work well, because they draw your audience into that world and never jolt them out of their suspended disbelief.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Your Script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0112" y="1584007"/>
            <a:ext cx="7345363" cy="448151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Once you’ve chosen your script, read and re-read script, so that you are completely familiar with it.</a:t>
            </a:r>
          </a:p>
          <a:p>
            <a:r>
              <a:rPr lang="en-US" sz="2000" dirty="0" smtClean="0"/>
              <a:t>Decide on the theme your cutting will illustrate best for your audience.</a:t>
            </a:r>
          </a:p>
          <a:p>
            <a:r>
              <a:rPr lang="en-US" sz="2000" dirty="0" smtClean="0"/>
              <a:t>Focusing on the essential story you want to tell, choose events throughout the script that will be crucial to telling that story. Mark those on the script.  </a:t>
            </a:r>
          </a:p>
          <a:p>
            <a:r>
              <a:rPr lang="en-US" sz="2000" dirty="0" smtClean="0"/>
              <a:t>Also mark any part of the script that may enhance the story with rich details or particularly moving language and imagery.</a:t>
            </a:r>
          </a:p>
          <a:p>
            <a:r>
              <a:rPr lang="en-US" sz="2000" dirty="0" smtClean="0"/>
              <a:t>Choose ending first, then teaser, and then select the passages move the story along the plotline.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50" y="244158"/>
            <a:ext cx="7641425" cy="13398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Make sure your cutting can take your audience on the complete journey from exposition to resolution.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0" y="2133601"/>
            <a:ext cx="7641425" cy="39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Characters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142" y="1812278"/>
            <a:ext cx="3986129" cy="4460991"/>
          </a:xfrm>
        </p:spPr>
        <p:txBody>
          <a:bodyPr>
            <a:normAutofit fontScale="85000" lnSpcReduction="20000"/>
          </a:bodyPr>
          <a:lstStyle/>
          <a:p>
            <a:r>
              <a:rPr lang="en-US" sz="2162" dirty="0" smtClean="0"/>
              <a:t>Know thyself! Take some time to run through the vocal and character range checklist with an HONEST friend. </a:t>
            </a:r>
          </a:p>
          <a:p>
            <a:r>
              <a:rPr lang="en-US" sz="2162" dirty="0" smtClean="0"/>
              <a:t>Find voices you can do well, ways you can alter your voice, and your vocal range.</a:t>
            </a:r>
          </a:p>
          <a:p>
            <a:r>
              <a:rPr lang="en-US" sz="2162" dirty="0" smtClean="0"/>
              <a:t>Experiment with stereotypes, break, twist, combine, or reinvent them.</a:t>
            </a:r>
          </a:p>
          <a:p>
            <a:r>
              <a:rPr lang="en-US" sz="2162" dirty="0" smtClean="0"/>
              <a:t>Use all of your tools to create a character: voice, facial expressions,  and body posture.</a:t>
            </a:r>
          </a:p>
          <a:p>
            <a:r>
              <a:rPr lang="en-US" sz="2162" dirty="0" smtClean="0"/>
              <a:t>Let your whole body get into it.  Become the characters.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47887"/>
            <a:ext cx="3597276" cy="392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393</TotalTime>
  <Words>1278</Words>
  <Application>Microsoft Office PowerPoint</Application>
  <PresentationFormat>On-screen Show (4:3)</PresentationFormat>
  <Paragraphs>140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Capital</vt:lpstr>
      <vt:lpstr>Document1!OLE_LINK1</vt:lpstr>
      <vt:lpstr>PowerPoint Presentation</vt:lpstr>
      <vt:lpstr>The Interpretive Events Humorous, Dramatic, Duo, Poetry, Prose, LIBELL</vt:lpstr>
      <vt:lpstr>Types of Interp</vt:lpstr>
      <vt:lpstr> Scripts Rules  Taken from the OSAA Speech Handbook</vt:lpstr>
      <vt:lpstr>Kissing Frogs aka: Choosing the Right Script</vt:lpstr>
      <vt:lpstr>Traits of a Good-fit Script</vt:lpstr>
      <vt:lpstr>Cutting Your Script</vt:lpstr>
      <vt:lpstr>Make sure your cutting can take your audience on the complete journey from exposition to resolution.</vt:lpstr>
      <vt:lpstr>Creating Characters</vt:lpstr>
      <vt:lpstr>Technique</vt:lpstr>
      <vt:lpstr>   </vt:lpstr>
      <vt:lpstr>Risks Break Outside of Your Comfort Zone or Go Big or Go Home</vt:lpstr>
      <vt:lpstr>Innovation</vt:lpstr>
      <vt:lpstr>Non-Verbals</vt:lpstr>
      <vt:lpstr>Choreography</vt:lpstr>
      <vt:lpstr>Expressions</vt:lpstr>
      <vt:lpstr>Snaps and General Delivery Tips</vt:lpstr>
      <vt:lpstr>Poetry</vt:lpstr>
      <vt:lpstr>Prose</vt:lpstr>
      <vt:lpstr>Introductions</vt:lpstr>
      <vt:lpstr>How to Construct An Introduction for Interp</vt:lpstr>
      <vt:lpstr>Practice! </vt:lpstr>
      <vt:lpstr>PowerPoint Presentation</vt:lpstr>
    </vt:vector>
  </TitlesOfParts>
  <Company>Sam Barlow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Interpretive Events Humorous, Dramatic, Duo, Poetry, Prose, ELL</dc:title>
  <dc:creator>Rachel Leach</dc:creator>
  <cp:lastModifiedBy>HP Authorized Customer</cp:lastModifiedBy>
  <cp:revision>26</cp:revision>
  <cp:lastPrinted>2013-09-28T11:45:41Z</cp:lastPrinted>
  <dcterms:created xsi:type="dcterms:W3CDTF">2013-09-28T11:44:05Z</dcterms:created>
  <dcterms:modified xsi:type="dcterms:W3CDTF">2013-10-10T20:19:02Z</dcterms:modified>
</cp:coreProperties>
</file>